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43" r:id="rId3"/>
    <p:sldId id="342" r:id="rId4"/>
    <p:sldId id="285" r:id="rId5"/>
    <p:sldId id="321" r:id="rId6"/>
    <p:sldId id="355" r:id="rId7"/>
    <p:sldId id="358" r:id="rId8"/>
    <p:sldId id="359" r:id="rId9"/>
    <p:sldId id="345" r:id="rId10"/>
    <p:sldId id="347" r:id="rId11"/>
    <p:sldId id="357" r:id="rId12"/>
    <p:sldId id="349" r:id="rId13"/>
    <p:sldId id="350" r:id="rId14"/>
    <p:sldId id="351" r:id="rId15"/>
    <p:sldId id="352" r:id="rId16"/>
    <p:sldId id="353" r:id="rId17"/>
    <p:sldId id="354" r:id="rId18"/>
    <p:sldId id="284" r:id="rId1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99"/>
    <a:srgbClr val="0066CC"/>
    <a:srgbClr val="CCECFF"/>
    <a:srgbClr val="66FF99"/>
    <a:srgbClr val="FFFFFF"/>
    <a:srgbClr val="00FFCC"/>
    <a:srgbClr val="FFCCFF"/>
    <a:srgbClr val="66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7C8766-0CD4-4063-8C30-5B479B19C640}" type="doc">
      <dgm:prSet loTypeId="urn:microsoft.com/office/officeart/2005/8/layout/lProcess2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th-TH"/>
        </a:p>
      </dgm:t>
    </dgm:pt>
    <dgm:pt modelId="{7C87AC7D-6C96-45C9-8E20-2DE351EC1639}">
      <dgm:prSet phldrT="[Text]"/>
      <dgm:spPr/>
      <dgm:t>
        <a:bodyPr/>
        <a:lstStyle/>
        <a:p>
          <a:r>
            <a:rPr lang="th-TH" b="1" dirty="0" smtClean="0">
              <a:latin typeface="TH SarabunPSK" pitchFamily="34" charset="-34"/>
              <a:cs typeface="TH SarabunPSK" pitchFamily="34" charset="-34"/>
            </a:rPr>
            <a:t>ปรับเปลี่ยนพฤติกรรม</a:t>
          </a:r>
          <a:endParaRPr lang="th-TH" b="1" dirty="0">
            <a:latin typeface="TH SarabunPSK" pitchFamily="34" charset="-34"/>
            <a:cs typeface="TH SarabunPSK" pitchFamily="34" charset="-34"/>
          </a:endParaRPr>
        </a:p>
      </dgm:t>
    </dgm:pt>
    <dgm:pt modelId="{0DE70189-7C4A-4336-AA3A-A98B9C3E3E05}" type="parTrans" cxnId="{098CE97E-3FAF-4CE4-A51C-625853BC032C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EB10FBD6-F569-4581-B98F-747AEF703DCD}" type="sibTrans" cxnId="{098CE97E-3FAF-4CE4-A51C-625853BC032C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8344AC2B-9AE8-4516-B9B8-8EC69092F8BC}">
      <dgm:prSet phldrT="[Text]" custT="1"/>
      <dgm:spPr/>
      <dgm:t>
        <a:bodyPr/>
        <a:lstStyle/>
        <a:p>
          <a:r>
            <a:rPr lang="th-TH" sz="3600" b="1" dirty="0" smtClean="0">
              <a:latin typeface="TH SarabunPSK" pitchFamily="34" charset="-34"/>
              <a:cs typeface="TH SarabunPSK" pitchFamily="34" charset="-34"/>
            </a:rPr>
            <a:t>การรับประทานอาหาร</a:t>
          </a:r>
        </a:p>
      </dgm:t>
    </dgm:pt>
    <dgm:pt modelId="{4093701E-8958-4F20-A12C-05D3C92B9085}" type="parTrans" cxnId="{8AF9C30F-4E75-4512-A20E-42D269C935C1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78EE2256-5680-4F8F-92E1-821601D79BCD}" type="sibTrans" cxnId="{8AF9C30F-4E75-4512-A20E-42D269C935C1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5ED90889-7430-4941-8925-2822430904FC}">
      <dgm:prSet phldrT="[Text]" custT="1"/>
      <dgm:spPr/>
      <dgm:t>
        <a:bodyPr/>
        <a:lstStyle/>
        <a:p>
          <a:r>
            <a:rPr lang="th-TH" sz="3600" b="1" dirty="0" smtClean="0">
              <a:latin typeface="TH SarabunPSK" pitchFamily="34" charset="-34"/>
              <a:cs typeface="TH SarabunPSK" pitchFamily="34" charset="-34"/>
            </a:rPr>
            <a:t>การออกกำลังกาย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BA589414-4D42-444D-A7E4-B7C7B5EB0531}" type="parTrans" cxnId="{A8FAC0E8-1589-4D3A-AC06-94DEB4003DA0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FA57A2EB-C106-4E32-BC44-EA6A43452B05}" type="sibTrans" cxnId="{A8FAC0E8-1589-4D3A-AC06-94DEB4003DA0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41FD458C-63EE-453D-8A87-46F5AC69DB66}">
      <dgm:prSet phldrT="[Text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เข้าถึงการรักษา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4DA7589C-2167-4D9D-AEB5-F6E83F66AAAD}" type="parTrans" cxnId="{70BADBFC-C295-4B8E-B6BF-8B5D09D4A964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AC4105BE-BF71-4B56-AA5E-74D93E760DE8}" type="sibTrans" cxnId="{70BADBFC-C295-4B8E-B6BF-8B5D09D4A964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A07AE3DD-6EC4-4CFE-B2B1-A8CE2A0961B3}">
      <dgm:prSet phldrT="[Text]" custT="1"/>
      <dgm:spPr>
        <a:solidFill>
          <a:srgbClr val="CCECFF"/>
        </a:solidFill>
      </dgm:spPr>
      <dgm:t>
        <a:bodyPr/>
        <a:lstStyle/>
        <a:p>
          <a:r>
            <a:rPr lang="th-TH" sz="3600" b="1" dirty="0" smtClean="0">
              <a:solidFill>
                <a:srgbClr val="0066CC"/>
              </a:solidFill>
              <a:latin typeface="TH SarabunPSK" pitchFamily="34" charset="-34"/>
              <a:cs typeface="TH SarabunPSK" pitchFamily="34" charset="-34"/>
            </a:rPr>
            <a:t>การวินิจฉัย</a:t>
          </a:r>
        </a:p>
        <a:p>
          <a:r>
            <a:rPr lang="th-TH" sz="3200" b="1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rPr>
            <a:t>(</a:t>
          </a:r>
          <a:r>
            <a:rPr lang="en-US" sz="3200" b="1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rPr>
            <a:t>Early detection)</a:t>
          </a:r>
          <a:endParaRPr lang="th-TH" sz="3200" b="1" dirty="0">
            <a:solidFill>
              <a:srgbClr val="002060"/>
            </a:solidFill>
            <a:latin typeface="TH SarabunPSK" pitchFamily="34" charset="-34"/>
            <a:cs typeface="TH SarabunPSK" pitchFamily="34" charset="-34"/>
          </a:endParaRPr>
        </a:p>
      </dgm:t>
    </dgm:pt>
    <dgm:pt modelId="{579BF3E8-FBD2-43DF-8526-6AA41E1ECE9A}" type="parTrans" cxnId="{549FC633-B2F1-48E2-A560-36E9AD145648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6A7CEA8B-FB90-408D-8963-8904BC64EF2B}" type="sibTrans" cxnId="{549FC633-B2F1-48E2-A560-36E9AD145648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ECCF0646-7946-426E-A0CB-5B19A7AB3941}">
      <dgm:prSet phldrT="[Text]" custT="1"/>
      <dgm:spPr/>
      <dgm:t>
        <a:bodyPr/>
        <a:lstStyle/>
        <a:p>
          <a:r>
            <a:rPr lang="th-TH" sz="2800" b="1" dirty="0" smtClean="0">
              <a:latin typeface="TH SarabunPSK" pitchFamily="34" charset="-34"/>
              <a:cs typeface="TH SarabunPSK" pitchFamily="34" charset="-34"/>
            </a:rPr>
            <a:t>การส่งต่อเพื่อการรักษาต่อเนื่อง</a:t>
          </a:r>
        </a:p>
      </dgm:t>
    </dgm:pt>
    <dgm:pt modelId="{130F9A21-15AE-4644-9A35-F74FD10D8934}" type="parTrans" cxnId="{69B56397-FA76-44D2-9D51-1AB4CC8370E7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967A23E2-DBC7-4179-AF4F-C04EEBF812A5}" type="sibTrans" cxnId="{69B56397-FA76-44D2-9D51-1AB4CC8370E7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DF501E45-7AA7-41EB-A85F-5C1E722CEAB4}">
      <dgm:prSet phldrT="[Text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ดูแลหลังป่วย</a:t>
          </a:r>
        </a:p>
        <a:p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FE9E4824-774D-4A9F-B605-615098F3A5CF}" type="parTrans" cxnId="{0907152B-3BF7-4D94-B00E-733D9D6492CA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7A2889AC-9385-404B-9F3E-347DED233E83}" type="sibTrans" cxnId="{0907152B-3BF7-4D94-B00E-733D9D6492CA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35553950-A14F-4657-9E52-EDB5AFA69CE0}">
      <dgm:prSet phldrT="[Text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การดูแลใน รพ.</a:t>
          </a:r>
        </a:p>
      </dgm:t>
    </dgm:pt>
    <dgm:pt modelId="{949F3C1E-7E52-4D09-BBD5-DB81532B9D9B}" type="parTrans" cxnId="{50C29EB9-A4D9-4A3E-A2AA-2B066F9851B8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1E7B8C34-986E-4580-A08B-C87B1E9A7085}" type="sibTrans" cxnId="{50C29EB9-A4D9-4A3E-A2AA-2B066F9851B8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7FFC6F56-47EE-4CA2-927B-7B2F0708B821}">
      <dgm:prSet phldrT="[Text]" custT="1"/>
      <dgm:spPr/>
      <dgm:t>
        <a:bodyPr/>
        <a:lstStyle/>
        <a:p>
          <a:r>
            <a:rPr lang="th-TH" sz="4000" dirty="0" smtClean="0">
              <a:latin typeface="TH SarabunPSK" pitchFamily="34" charset="-34"/>
              <a:cs typeface="TH SarabunPSK" pitchFamily="34" charset="-34"/>
            </a:rPr>
            <a:t>การดูแลต่อเนื่องในชุมชน</a:t>
          </a:r>
          <a:endParaRPr lang="th-TH" sz="4000" dirty="0">
            <a:latin typeface="TH SarabunPSK" pitchFamily="34" charset="-34"/>
            <a:cs typeface="TH SarabunPSK" pitchFamily="34" charset="-34"/>
          </a:endParaRPr>
        </a:p>
      </dgm:t>
    </dgm:pt>
    <dgm:pt modelId="{B1F881CB-778D-4BC3-8DAD-37C182823F9D}" type="parTrans" cxnId="{437AA12C-1DF3-4875-BEA5-8707A2BBAF73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94627046-ABBA-4A7B-9C4B-E49EF5EEF3CE}" type="sibTrans" cxnId="{437AA12C-1DF3-4875-BEA5-8707A2BBAF73}">
      <dgm:prSet/>
      <dgm:spPr/>
      <dgm:t>
        <a:bodyPr/>
        <a:lstStyle/>
        <a:p>
          <a:endParaRPr lang="th-TH">
            <a:latin typeface="TH SarabunIT๙" pitchFamily="34" charset="-34"/>
            <a:cs typeface="TH SarabunIT๙" pitchFamily="34" charset="-34"/>
          </a:endParaRPr>
        </a:p>
      </dgm:t>
    </dgm:pt>
    <dgm:pt modelId="{83F828CE-7567-44C5-9A63-50C2AC4A70BF}" type="pres">
      <dgm:prSet presAssocID="{877C8766-0CD4-4063-8C30-5B479B19C64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DE685511-337D-45E5-AE76-B195AF53EDD9}" type="pres">
      <dgm:prSet presAssocID="{7C87AC7D-6C96-45C9-8E20-2DE351EC1639}" presName="compNode" presStyleCnt="0"/>
      <dgm:spPr/>
    </dgm:pt>
    <dgm:pt modelId="{C2B61BA8-95C6-4E52-98EC-244805609911}" type="pres">
      <dgm:prSet presAssocID="{7C87AC7D-6C96-45C9-8E20-2DE351EC1639}" presName="aNode" presStyleLbl="bgShp" presStyleIdx="0" presStyleCnt="3"/>
      <dgm:spPr/>
      <dgm:t>
        <a:bodyPr/>
        <a:lstStyle/>
        <a:p>
          <a:endParaRPr lang="th-TH"/>
        </a:p>
      </dgm:t>
    </dgm:pt>
    <dgm:pt modelId="{826A3EA1-B720-471D-8960-8F4B5AA94FCB}" type="pres">
      <dgm:prSet presAssocID="{7C87AC7D-6C96-45C9-8E20-2DE351EC1639}" presName="textNode" presStyleLbl="bgShp" presStyleIdx="0" presStyleCnt="3"/>
      <dgm:spPr/>
      <dgm:t>
        <a:bodyPr/>
        <a:lstStyle/>
        <a:p>
          <a:endParaRPr lang="th-TH"/>
        </a:p>
      </dgm:t>
    </dgm:pt>
    <dgm:pt modelId="{FAB055CB-89FC-4336-942D-9CE003621668}" type="pres">
      <dgm:prSet presAssocID="{7C87AC7D-6C96-45C9-8E20-2DE351EC1639}" presName="compChildNode" presStyleCnt="0"/>
      <dgm:spPr/>
    </dgm:pt>
    <dgm:pt modelId="{AF32D510-B33E-4A55-A644-9541A0AB2EAD}" type="pres">
      <dgm:prSet presAssocID="{7C87AC7D-6C96-45C9-8E20-2DE351EC1639}" presName="theInnerList" presStyleCnt="0"/>
      <dgm:spPr/>
    </dgm:pt>
    <dgm:pt modelId="{F4A4FD0A-62E9-4502-918C-867950B51F9C}" type="pres">
      <dgm:prSet presAssocID="{8344AC2B-9AE8-4516-B9B8-8EC69092F8BC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577FAE9-703B-4345-A99E-2697E8CFB923}" type="pres">
      <dgm:prSet presAssocID="{8344AC2B-9AE8-4516-B9B8-8EC69092F8BC}" presName="aSpace2" presStyleCnt="0"/>
      <dgm:spPr/>
    </dgm:pt>
    <dgm:pt modelId="{2ED61BD3-DEF1-4AD8-B6F1-86C60A5B316A}" type="pres">
      <dgm:prSet presAssocID="{5ED90889-7430-4941-8925-2822430904FC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178346B-A7F3-42E1-A2A9-32BBED368E86}" type="pres">
      <dgm:prSet presAssocID="{7C87AC7D-6C96-45C9-8E20-2DE351EC1639}" presName="aSpace" presStyleCnt="0"/>
      <dgm:spPr/>
    </dgm:pt>
    <dgm:pt modelId="{5477BB39-D7C5-4C7D-B471-736E30ABC1E8}" type="pres">
      <dgm:prSet presAssocID="{41FD458C-63EE-453D-8A87-46F5AC69DB66}" presName="compNode" presStyleCnt="0"/>
      <dgm:spPr/>
    </dgm:pt>
    <dgm:pt modelId="{EDE2BCED-46CB-4C1F-B928-72843841EB97}" type="pres">
      <dgm:prSet presAssocID="{41FD458C-63EE-453D-8A87-46F5AC69DB66}" presName="aNode" presStyleLbl="bgShp" presStyleIdx="1" presStyleCnt="3"/>
      <dgm:spPr/>
      <dgm:t>
        <a:bodyPr/>
        <a:lstStyle/>
        <a:p>
          <a:endParaRPr lang="th-TH"/>
        </a:p>
      </dgm:t>
    </dgm:pt>
    <dgm:pt modelId="{78AA8B2B-1E29-4A5D-BFBF-0291375E2ED1}" type="pres">
      <dgm:prSet presAssocID="{41FD458C-63EE-453D-8A87-46F5AC69DB66}" presName="textNode" presStyleLbl="bgShp" presStyleIdx="1" presStyleCnt="3"/>
      <dgm:spPr/>
      <dgm:t>
        <a:bodyPr/>
        <a:lstStyle/>
        <a:p>
          <a:endParaRPr lang="th-TH"/>
        </a:p>
      </dgm:t>
    </dgm:pt>
    <dgm:pt modelId="{57360737-37D8-486C-965A-CA4A583BC4F8}" type="pres">
      <dgm:prSet presAssocID="{41FD458C-63EE-453D-8A87-46F5AC69DB66}" presName="compChildNode" presStyleCnt="0"/>
      <dgm:spPr/>
    </dgm:pt>
    <dgm:pt modelId="{69C5A8A3-44FE-49E7-9740-FC660E72E02D}" type="pres">
      <dgm:prSet presAssocID="{41FD458C-63EE-453D-8A87-46F5AC69DB66}" presName="theInnerList" presStyleCnt="0"/>
      <dgm:spPr/>
    </dgm:pt>
    <dgm:pt modelId="{16959F4E-9BD9-4A04-89B9-BCA718F38719}" type="pres">
      <dgm:prSet presAssocID="{A07AE3DD-6EC4-4CFE-B2B1-A8CE2A0961B3}" presName="childNode" presStyleLbl="node1" presStyleIdx="2" presStyleCnt="6" custScaleY="168620" custLinFactNeighborX="2593" custLinFactNeighborY="594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C99BDFD-6452-4B71-BC4E-F9857C7E6F07}" type="pres">
      <dgm:prSet presAssocID="{A07AE3DD-6EC4-4CFE-B2B1-A8CE2A0961B3}" presName="aSpace2" presStyleCnt="0"/>
      <dgm:spPr/>
    </dgm:pt>
    <dgm:pt modelId="{5A35E197-2AE6-4157-8804-6C41475060B4}" type="pres">
      <dgm:prSet presAssocID="{ECCF0646-7946-426E-A0CB-5B19A7AB3941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8FFC9BB-91A7-4DB4-965A-08AE72F78612}" type="pres">
      <dgm:prSet presAssocID="{41FD458C-63EE-453D-8A87-46F5AC69DB66}" presName="aSpace" presStyleCnt="0"/>
      <dgm:spPr/>
    </dgm:pt>
    <dgm:pt modelId="{36D26833-61BA-49B7-850B-1D7FEFE085F9}" type="pres">
      <dgm:prSet presAssocID="{DF501E45-7AA7-41EB-A85F-5C1E722CEAB4}" presName="compNode" presStyleCnt="0"/>
      <dgm:spPr/>
    </dgm:pt>
    <dgm:pt modelId="{99AC5E1E-9440-4F07-958C-86BBFCDD1105}" type="pres">
      <dgm:prSet presAssocID="{DF501E45-7AA7-41EB-A85F-5C1E722CEAB4}" presName="aNode" presStyleLbl="bgShp" presStyleIdx="2" presStyleCnt="3" custLinFactNeighborX="848" custLinFactNeighborY="-1684"/>
      <dgm:spPr/>
      <dgm:t>
        <a:bodyPr/>
        <a:lstStyle/>
        <a:p>
          <a:endParaRPr lang="th-TH"/>
        </a:p>
      </dgm:t>
    </dgm:pt>
    <dgm:pt modelId="{55ABA451-5EB0-41AA-8D86-47BB8CACB851}" type="pres">
      <dgm:prSet presAssocID="{DF501E45-7AA7-41EB-A85F-5C1E722CEAB4}" presName="textNode" presStyleLbl="bgShp" presStyleIdx="2" presStyleCnt="3"/>
      <dgm:spPr/>
      <dgm:t>
        <a:bodyPr/>
        <a:lstStyle/>
        <a:p>
          <a:endParaRPr lang="th-TH"/>
        </a:p>
      </dgm:t>
    </dgm:pt>
    <dgm:pt modelId="{99E43ADE-4193-4AAD-8522-F91BA0188F9C}" type="pres">
      <dgm:prSet presAssocID="{DF501E45-7AA7-41EB-A85F-5C1E722CEAB4}" presName="compChildNode" presStyleCnt="0"/>
      <dgm:spPr/>
    </dgm:pt>
    <dgm:pt modelId="{B36DBAB8-8B68-4B71-AD08-C4BAC1CEBCD5}" type="pres">
      <dgm:prSet presAssocID="{DF501E45-7AA7-41EB-A85F-5C1E722CEAB4}" presName="theInnerList" presStyleCnt="0"/>
      <dgm:spPr/>
    </dgm:pt>
    <dgm:pt modelId="{9806B44B-4B5B-4C45-9C68-544CE7EDE586}" type="pres">
      <dgm:prSet presAssocID="{35553950-A14F-4657-9E52-EDB5AFA69CE0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70622BB-32F5-447C-B7F1-4F0EADB6E134}" type="pres">
      <dgm:prSet presAssocID="{35553950-A14F-4657-9E52-EDB5AFA69CE0}" presName="aSpace2" presStyleCnt="0"/>
      <dgm:spPr/>
    </dgm:pt>
    <dgm:pt modelId="{ED12BA7D-63F7-4447-9947-33A634A937A0}" type="pres">
      <dgm:prSet presAssocID="{7FFC6F56-47EE-4CA2-927B-7B2F0708B821}" presName="childNode" presStyleLbl="node1" presStyleIdx="5" presStyleCnt="6" custScaleY="13959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437AA12C-1DF3-4875-BEA5-8707A2BBAF73}" srcId="{DF501E45-7AA7-41EB-A85F-5C1E722CEAB4}" destId="{7FFC6F56-47EE-4CA2-927B-7B2F0708B821}" srcOrd="1" destOrd="0" parTransId="{B1F881CB-778D-4BC3-8DAD-37C182823F9D}" sibTransId="{94627046-ABBA-4A7B-9C4B-E49EF5EEF3CE}"/>
    <dgm:cxn modelId="{CD4A16DD-28B6-4492-88CA-A81F15B9C10B}" type="presOf" srcId="{41FD458C-63EE-453D-8A87-46F5AC69DB66}" destId="{EDE2BCED-46CB-4C1F-B928-72843841EB97}" srcOrd="0" destOrd="0" presId="urn:microsoft.com/office/officeart/2005/8/layout/lProcess2"/>
    <dgm:cxn modelId="{098CE97E-3FAF-4CE4-A51C-625853BC032C}" srcId="{877C8766-0CD4-4063-8C30-5B479B19C640}" destId="{7C87AC7D-6C96-45C9-8E20-2DE351EC1639}" srcOrd="0" destOrd="0" parTransId="{0DE70189-7C4A-4336-AA3A-A98B9C3E3E05}" sibTransId="{EB10FBD6-F569-4581-B98F-747AEF703DCD}"/>
    <dgm:cxn modelId="{39F148C8-A888-41AD-93AF-BA4D487CABE2}" type="presOf" srcId="{8344AC2B-9AE8-4516-B9B8-8EC69092F8BC}" destId="{F4A4FD0A-62E9-4502-918C-867950B51F9C}" srcOrd="0" destOrd="0" presId="urn:microsoft.com/office/officeart/2005/8/layout/lProcess2"/>
    <dgm:cxn modelId="{952E1659-AAE1-49A9-9D1B-CAE38ABE7416}" type="presOf" srcId="{ECCF0646-7946-426E-A0CB-5B19A7AB3941}" destId="{5A35E197-2AE6-4157-8804-6C41475060B4}" srcOrd="0" destOrd="0" presId="urn:microsoft.com/office/officeart/2005/8/layout/lProcess2"/>
    <dgm:cxn modelId="{49733915-EC12-4C73-B610-53E96D8C74D5}" type="presOf" srcId="{35553950-A14F-4657-9E52-EDB5AFA69CE0}" destId="{9806B44B-4B5B-4C45-9C68-544CE7EDE586}" srcOrd="0" destOrd="0" presId="urn:microsoft.com/office/officeart/2005/8/layout/lProcess2"/>
    <dgm:cxn modelId="{A8FAC0E8-1589-4D3A-AC06-94DEB4003DA0}" srcId="{7C87AC7D-6C96-45C9-8E20-2DE351EC1639}" destId="{5ED90889-7430-4941-8925-2822430904FC}" srcOrd="1" destOrd="0" parTransId="{BA589414-4D42-444D-A7E4-B7C7B5EB0531}" sibTransId="{FA57A2EB-C106-4E32-BC44-EA6A43452B05}"/>
    <dgm:cxn modelId="{2E8E817A-6015-4D80-9807-3330E46B5B67}" type="presOf" srcId="{A07AE3DD-6EC4-4CFE-B2B1-A8CE2A0961B3}" destId="{16959F4E-9BD9-4A04-89B9-BCA718F38719}" srcOrd="0" destOrd="0" presId="urn:microsoft.com/office/officeart/2005/8/layout/lProcess2"/>
    <dgm:cxn modelId="{592227C1-07AE-40B0-ADED-6791975AF149}" type="presOf" srcId="{7C87AC7D-6C96-45C9-8E20-2DE351EC1639}" destId="{826A3EA1-B720-471D-8960-8F4B5AA94FCB}" srcOrd="1" destOrd="0" presId="urn:microsoft.com/office/officeart/2005/8/layout/lProcess2"/>
    <dgm:cxn modelId="{69B56397-FA76-44D2-9D51-1AB4CC8370E7}" srcId="{41FD458C-63EE-453D-8A87-46F5AC69DB66}" destId="{ECCF0646-7946-426E-A0CB-5B19A7AB3941}" srcOrd="1" destOrd="0" parTransId="{130F9A21-15AE-4644-9A35-F74FD10D8934}" sibTransId="{967A23E2-DBC7-4179-AF4F-C04EEBF812A5}"/>
    <dgm:cxn modelId="{70BADBFC-C295-4B8E-B6BF-8B5D09D4A964}" srcId="{877C8766-0CD4-4063-8C30-5B479B19C640}" destId="{41FD458C-63EE-453D-8A87-46F5AC69DB66}" srcOrd="1" destOrd="0" parTransId="{4DA7589C-2167-4D9D-AEB5-F6E83F66AAAD}" sibTransId="{AC4105BE-BF71-4B56-AA5E-74D93E760DE8}"/>
    <dgm:cxn modelId="{33C1C872-0917-4522-818D-AC02FF6C9771}" type="presOf" srcId="{7C87AC7D-6C96-45C9-8E20-2DE351EC1639}" destId="{C2B61BA8-95C6-4E52-98EC-244805609911}" srcOrd="0" destOrd="0" presId="urn:microsoft.com/office/officeart/2005/8/layout/lProcess2"/>
    <dgm:cxn modelId="{C23BBAD0-5E74-4C30-9D7A-E2C8858000EF}" type="presOf" srcId="{5ED90889-7430-4941-8925-2822430904FC}" destId="{2ED61BD3-DEF1-4AD8-B6F1-86C60A5B316A}" srcOrd="0" destOrd="0" presId="urn:microsoft.com/office/officeart/2005/8/layout/lProcess2"/>
    <dgm:cxn modelId="{8AF9C30F-4E75-4512-A20E-42D269C935C1}" srcId="{7C87AC7D-6C96-45C9-8E20-2DE351EC1639}" destId="{8344AC2B-9AE8-4516-B9B8-8EC69092F8BC}" srcOrd="0" destOrd="0" parTransId="{4093701E-8958-4F20-A12C-05D3C92B9085}" sibTransId="{78EE2256-5680-4F8F-92E1-821601D79BCD}"/>
    <dgm:cxn modelId="{B8E4D76C-02DA-4A2D-868A-E9646C1D12EB}" type="presOf" srcId="{7FFC6F56-47EE-4CA2-927B-7B2F0708B821}" destId="{ED12BA7D-63F7-4447-9947-33A634A937A0}" srcOrd="0" destOrd="0" presId="urn:microsoft.com/office/officeart/2005/8/layout/lProcess2"/>
    <dgm:cxn modelId="{B9A50BD2-54FD-49E7-B718-C968FCD6DA3E}" type="presOf" srcId="{41FD458C-63EE-453D-8A87-46F5AC69DB66}" destId="{78AA8B2B-1E29-4A5D-BFBF-0291375E2ED1}" srcOrd="1" destOrd="0" presId="urn:microsoft.com/office/officeart/2005/8/layout/lProcess2"/>
    <dgm:cxn modelId="{71A2B352-81A4-474C-A658-3498913EA415}" type="presOf" srcId="{DF501E45-7AA7-41EB-A85F-5C1E722CEAB4}" destId="{99AC5E1E-9440-4F07-958C-86BBFCDD1105}" srcOrd="0" destOrd="0" presId="urn:microsoft.com/office/officeart/2005/8/layout/lProcess2"/>
    <dgm:cxn modelId="{50C29EB9-A4D9-4A3E-A2AA-2B066F9851B8}" srcId="{DF501E45-7AA7-41EB-A85F-5C1E722CEAB4}" destId="{35553950-A14F-4657-9E52-EDB5AFA69CE0}" srcOrd="0" destOrd="0" parTransId="{949F3C1E-7E52-4D09-BBD5-DB81532B9D9B}" sibTransId="{1E7B8C34-986E-4580-A08B-C87B1E9A7085}"/>
    <dgm:cxn modelId="{253BB9E0-2D62-4C2B-98D8-1732962CCA63}" type="presOf" srcId="{DF501E45-7AA7-41EB-A85F-5C1E722CEAB4}" destId="{55ABA451-5EB0-41AA-8D86-47BB8CACB851}" srcOrd="1" destOrd="0" presId="urn:microsoft.com/office/officeart/2005/8/layout/lProcess2"/>
    <dgm:cxn modelId="{4B4E04D3-8058-44A8-B598-1D6B8A38C983}" type="presOf" srcId="{877C8766-0CD4-4063-8C30-5B479B19C640}" destId="{83F828CE-7567-44C5-9A63-50C2AC4A70BF}" srcOrd="0" destOrd="0" presId="urn:microsoft.com/office/officeart/2005/8/layout/lProcess2"/>
    <dgm:cxn modelId="{0907152B-3BF7-4D94-B00E-733D9D6492CA}" srcId="{877C8766-0CD4-4063-8C30-5B479B19C640}" destId="{DF501E45-7AA7-41EB-A85F-5C1E722CEAB4}" srcOrd="2" destOrd="0" parTransId="{FE9E4824-774D-4A9F-B605-615098F3A5CF}" sibTransId="{7A2889AC-9385-404B-9F3E-347DED233E83}"/>
    <dgm:cxn modelId="{549FC633-B2F1-48E2-A560-36E9AD145648}" srcId="{41FD458C-63EE-453D-8A87-46F5AC69DB66}" destId="{A07AE3DD-6EC4-4CFE-B2B1-A8CE2A0961B3}" srcOrd="0" destOrd="0" parTransId="{579BF3E8-FBD2-43DF-8526-6AA41E1ECE9A}" sibTransId="{6A7CEA8B-FB90-408D-8963-8904BC64EF2B}"/>
    <dgm:cxn modelId="{99CB960D-1F81-45B9-A9DD-13CEBE058E79}" type="presParOf" srcId="{83F828CE-7567-44C5-9A63-50C2AC4A70BF}" destId="{DE685511-337D-45E5-AE76-B195AF53EDD9}" srcOrd="0" destOrd="0" presId="urn:microsoft.com/office/officeart/2005/8/layout/lProcess2"/>
    <dgm:cxn modelId="{7940C8A0-5019-467D-807D-95B673B40120}" type="presParOf" srcId="{DE685511-337D-45E5-AE76-B195AF53EDD9}" destId="{C2B61BA8-95C6-4E52-98EC-244805609911}" srcOrd="0" destOrd="0" presId="urn:microsoft.com/office/officeart/2005/8/layout/lProcess2"/>
    <dgm:cxn modelId="{99A2F384-1423-467B-A151-4009592C6A60}" type="presParOf" srcId="{DE685511-337D-45E5-AE76-B195AF53EDD9}" destId="{826A3EA1-B720-471D-8960-8F4B5AA94FCB}" srcOrd="1" destOrd="0" presId="urn:microsoft.com/office/officeart/2005/8/layout/lProcess2"/>
    <dgm:cxn modelId="{6818D66B-6D67-4714-B5A0-26B2EBB65EE7}" type="presParOf" srcId="{DE685511-337D-45E5-AE76-B195AF53EDD9}" destId="{FAB055CB-89FC-4336-942D-9CE003621668}" srcOrd="2" destOrd="0" presId="urn:microsoft.com/office/officeart/2005/8/layout/lProcess2"/>
    <dgm:cxn modelId="{08ACE649-4B16-4BC0-AB7D-078FFA5FA67E}" type="presParOf" srcId="{FAB055CB-89FC-4336-942D-9CE003621668}" destId="{AF32D510-B33E-4A55-A644-9541A0AB2EAD}" srcOrd="0" destOrd="0" presId="urn:microsoft.com/office/officeart/2005/8/layout/lProcess2"/>
    <dgm:cxn modelId="{55E7C3D0-AA65-43F1-9111-B0FF6C28E69F}" type="presParOf" srcId="{AF32D510-B33E-4A55-A644-9541A0AB2EAD}" destId="{F4A4FD0A-62E9-4502-918C-867950B51F9C}" srcOrd="0" destOrd="0" presId="urn:microsoft.com/office/officeart/2005/8/layout/lProcess2"/>
    <dgm:cxn modelId="{206E5EFF-2C90-4EEA-9538-20734EF4EE3E}" type="presParOf" srcId="{AF32D510-B33E-4A55-A644-9541A0AB2EAD}" destId="{8577FAE9-703B-4345-A99E-2697E8CFB923}" srcOrd="1" destOrd="0" presId="urn:microsoft.com/office/officeart/2005/8/layout/lProcess2"/>
    <dgm:cxn modelId="{6A11863E-AF91-486E-B92A-CD6A912CBC3A}" type="presParOf" srcId="{AF32D510-B33E-4A55-A644-9541A0AB2EAD}" destId="{2ED61BD3-DEF1-4AD8-B6F1-86C60A5B316A}" srcOrd="2" destOrd="0" presId="urn:microsoft.com/office/officeart/2005/8/layout/lProcess2"/>
    <dgm:cxn modelId="{1171783E-EC00-4784-9D39-C8C7CA839CF2}" type="presParOf" srcId="{83F828CE-7567-44C5-9A63-50C2AC4A70BF}" destId="{0178346B-A7F3-42E1-A2A9-32BBED368E86}" srcOrd="1" destOrd="0" presId="urn:microsoft.com/office/officeart/2005/8/layout/lProcess2"/>
    <dgm:cxn modelId="{F9320E4C-1E66-4788-B57B-8051EBB8A376}" type="presParOf" srcId="{83F828CE-7567-44C5-9A63-50C2AC4A70BF}" destId="{5477BB39-D7C5-4C7D-B471-736E30ABC1E8}" srcOrd="2" destOrd="0" presId="urn:microsoft.com/office/officeart/2005/8/layout/lProcess2"/>
    <dgm:cxn modelId="{16C5DA10-82C5-4D69-98DD-1F781B2ABBDB}" type="presParOf" srcId="{5477BB39-D7C5-4C7D-B471-736E30ABC1E8}" destId="{EDE2BCED-46CB-4C1F-B928-72843841EB97}" srcOrd="0" destOrd="0" presId="urn:microsoft.com/office/officeart/2005/8/layout/lProcess2"/>
    <dgm:cxn modelId="{F670733E-3C43-402B-A0CA-D49DE785FEA2}" type="presParOf" srcId="{5477BB39-D7C5-4C7D-B471-736E30ABC1E8}" destId="{78AA8B2B-1E29-4A5D-BFBF-0291375E2ED1}" srcOrd="1" destOrd="0" presId="urn:microsoft.com/office/officeart/2005/8/layout/lProcess2"/>
    <dgm:cxn modelId="{351E6B3E-2EF4-47FC-9740-74EC6E6CC313}" type="presParOf" srcId="{5477BB39-D7C5-4C7D-B471-736E30ABC1E8}" destId="{57360737-37D8-486C-965A-CA4A583BC4F8}" srcOrd="2" destOrd="0" presId="urn:microsoft.com/office/officeart/2005/8/layout/lProcess2"/>
    <dgm:cxn modelId="{E1A62532-AF52-487B-BD63-E228B3A167F9}" type="presParOf" srcId="{57360737-37D8-486C-965A-CA4A583BC4F8}" destId="{69C5A8A3-44FE-49E7-9740-FC660E72E02D}" srcOrd="0" destOrd="0" presId="urn:microsoft.com/office/officeart/2005/8/layout/lProcess2"/>
    <dgm:cxn modelId="{1AE08BF3-FEE8-451A-95F0-EFFBFFF289D6}" type="presParOf" srcId="{69C5A8A3-44FE-49E7-9740-FC660E72E02D}" destId="{16959F4E-9BD9-4A04-89B9-BCA718F38719}" srcOrd="0" destOrd="0" presId="urn:microsoft.com/office/officeart/2005/8/layout/lProcess2"/>
    <dgm:cxn modelId="{2FF63A7B-4B06-4685-A42F-392DFD13311E}" type="presParOf" srcId="{69C5A8A3-44FE-49E7-9740-FC660E72E02D}" destId="{DC99BDFD-6452-4B71-BC4E-F9857C7E6F07}" srcOrd="1" destOrd="0" presId="urn:microsoft.com/office/officeart/2005/8/layout/lProcess2"/>
    <dgm:cxn modelId="{9E10C718-21A1-4E37-9802-417078B4F4F1}" type="presParOf" srcId="{69C5A8A3-44FE-49E7-9740-FC660E72E02D}" destId="{5A35E197-2AE6-4157-8804-6C41475060B4}" srcOrd="2" destOrd="0" presId="urn:microsoft.com/office/officeart/2005/8/layout/lProcess2"/>
    <dgm:cxn modelId="{DDBD4DB3-677A-4580-A9E5-981A3DF3B8C6}" type="presParOf" srcId="{83F828CE-7567-44C5-9A63-50C2AC4A70BF}" destId="{E8FFC9BB-91A7-4DB4-965A-08AE72F78612}" srcOrd="3" destOrd="0" presId="urn:microsoft.com/office/officeart/2005/8/layout/lProcess2"/>
    <dgm:cxn modelId="{3AFFBA49-78D2-4B99-8D81-099FDD12702D}" type="presParOf" srcId="{83F828CE-7567-44C5-9A63-50C2AC4A70BF}" destId="{36D26833-61BA-49B7-850B-1D7FEFE085F9}" srcOrd="4" destOrd="0" presId="urn:microsoft.com/office/officeart/2005/8/layout/lProcess2"/>
    <dgm:cxn modelId="{1F2147D1-ED55-417A-B0C3-AE9AB559A209}" type="presParOf" srcId="{36D26833-61BA-49B7-850B-1D7FEFE085F9}" destId="{99AC5E1E-9440-4F07-958C-86BBFCDD1105}" srcOrd="0" destOrd="0" presId="urn:microsoft.com/office/officeart/2005/8/layout/lProcess2"/>
    <dgm:cxn modelId="{B56A52FB-58B5-46EF-B58D-E53E7DD5784D}" type="presParOf" srcId="{36D26833-61BA-49B7-850B-1D7FEFE085F9}" destId="{55ABA451-5EB0-41AA-8D86-47BB8CACB851}" srcOrd="1" destOrd="0" presId="urn:microsoft.com/office/officeart/2005/8/layout/lProcess2"/>
    <dgm:cxn modelId="{BABC96C0-59C3-4A57-BE22-9EBE9DF68B71}" type="presParOf" srcId="{36D26833-61BA-49B7-850B-1D7FEFE085F9}" destId="{99E43ADE-4193-4AAD-8522-F91BA0188F9C}" srcOrd="2" destOrd="0" presId="urn:microsoft.com/office/officeart/2005/8/layout/lProcess2"/>
    <dgm:cxn modelId="{CB00DAF0-187C-4033-A34D-ABDD2139A854}" type="presParOf" srcId="{99E43ADE-4193-4AAD-8522-F91BA0188F9C}" destId="{B36DBAB8-8B68-4B71-AD08-C4BAC1CEBCD5}" srcOrd="0" destOrd="0" presId="urn:microsoft.com/office/officeart/2005/8/layout/lProcess2"/>
    <dgm:cxn modelId="{105AA37B-0BE9-4F18-9504-AAE7FB4D3FE0}" type="presParOf" srcId="{B36DBAB8-8B68-4B71-AD08-C4BAC1CEBCD5}" destId="{9806B44B-4B5B-4C45-9C68-544CE7EDE586}" srcOrd="0" destOrd="0" presId="urn:microsoft.com/office/officeart/2005/8/layout/lProcess2"/>
    <dgm:cxn modelId="{47AE074B-9333-4577-9B85-314B3741BF77}" type="presParOf" srcId="{B36DBAB8-8B68-4B71-AD08-C4BAC1CEBCD5}" destId="{970622BB-32F5-447C-B7F1-4F0EADB6E134}" srcOrd="1" destOrd="0" presId="urn:microsoft.com/office/officeart/2005/8/layout/lProcess2"/>
    <dgm:cxn modelId="{4849A149-7FFC-47D1-84CE-5CF354F37762}" type="presParOf" srcId="{B36DBAB8-8B68-4B71-AD08-C4BAC1CEBCD5}" destId="{ED12BA7D-63F7-4447-9947-33A634A937A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61BA8-95C6-4E52-98EC-244805609911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ปรับเปลี่ยนพฤติกรรม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004" y="0"/>
        <a:ext cx="2611933" cy="1357788"/>
      </dsp:txXfrm>
    </dsp:sp>
    <dsp:sp modelId="{F4A4FD0A-62E9-4502-918C-867950B51F9C}">
      <dsp:nvSpPr>
        <dsp:cNvPr id="0" name=""/>
        <dsp:cNvSpPr/>
      </dsp:nvSpPr>
      <dsp:spPr>
        <a:xfrm>
          <a:off x="262197" y="1359114"/>
          <a:ext cx="2089546" cy="13646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latin typeface="TH SarabunPSK" pitchFamily="34" charset="-34"/>
              <a:cs typeface="TH SarabunPSK" pitchFamily="34" charset="-34"/>
            </a:rPr>
            <a:t>การรับประทานอาหาร</a:t>
          </a:r>
        </a:p>
      </dsp:txBody>
      <dsp:txXfrm>
        <a:off x="302166" y="1399083"/>
        <a:ext cx="2009608" cy="1284701"/>
      </dsp:txXfrm>
    </dsp:sp>
    <dsp:sp modelId="{2ED61BD3-DEF1-4AD8-B6F1-86C60A5B316A}">
      <dsp:nvSpPr>
        <dsp:cNvPr id="0" name=""/>
        <dsp:cNvSpPr/>
      </dsp:nvSpPr>
      <dsp:spPr>
        <a:xfrm>
          <a:off x="262197" y="2933699"/>
          <a:ext cx="2089546" cy="13646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latin typeface="TH SarabunPSK" pitchFamily="34" charset="-34"/>
              <a:cs typeface="TH SarabunPSK" pitchFamily="34" charset="-34"/>
            </a:rPr>
            <a:t>การออกกำลังกาย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302166" y="2973668"/>
        <a:ext cx="2009608" cy="1284701"/>
      </dsp:txXfrm>
    </dsp:sp>
    <dsp:sp modelId="{EDE2BCED-46CB-4C1F-B928-72843841EB97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เข้าถึงการรักษา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2808833" y="0"/>
        <a:ext cx="2611933" cy="1357788"/>
      </dsp:txXfrm>
    </dsp:sp>
    <dsp:sp modelId="{16959F4E-9BD9-4A04-89B9-BCA718F38719}">
      <dsp:nvSpPr>
        <dsp:cNvPr id="0" name=""/>
        <dsp:cNvSpPr/>
      </dsp:nvSpPr>
      <dsp:spPr>
        <a:xfrm>
          <a:off x="3124208" y="1367499"/>
          <a:ext cx="2089546" cy="1746380"/>
        </a:xfrm>
        <a:prstGeom prst="roundRect">
          <a:avLst>
            <a:gd name="adj" fmla="val 10000"/>
          </a:avLst>
        </a:prstGeom>
        <a:solidFill>
          <a:srgbClr val="CC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solidFill>
                <a:srgbClr val="0066CC"/>
              </a:solidFill>
              <a:latin typeface="TH SarabunPSK" pitchFamily="34" charset="-34"/>
              <a:cs typeface="TH SarabunPSK" pitchFamily="34" charset="-34"/>
            </a:rPr>
            <a:t>การวินิจฉัย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rPr>
            <a:t>(</a:t>
          </a:r>
          <a:r>
            <a:rPr lang="en-US" sz="3200" b="1" kern="1200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rPr>
            <a:t>Early detection)</a:t>
          </a:r>
          <a:endParaRPr lang="th-TH" sz="3200" b="1" kern="1200" dirty="0">
            <a:solidFill>
              <a:srgbClr val="002060"/>
            </a:solidFill>
            <a:latin typeface="TH SarabunPSK" pitchFamily="34" charset="-34"/>
            <a:cs typeface="TH SarabunPSK" pitchFamily="34" charset="-34"/>
          </a:endParaRPr>
        </a:p>
      </dsp:txBody>
      <dsp:txXfrm>
        <a:off x="3175358" y="1418649"/>
        <a:ext cx="1987246" cy="1644080"/>
      </dsp:txXfrm>
    </dsp:sp>
    <dsp:sp modelId="{5A35E197-2AE6-4157-8804-6C41475060B4}">
      <dsp:nvSpPr>
        <dsp:cNvPr id="0" name=""/>
        <dsp:cNvSpPr/>
      </dsp:nvSpPr>
      <dsp:spPr>
        <a:xfrm>
          <a:off x="3070026" y="3263740"/>
          <a:ext cx="2089546" cy="10356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latin typeface="TH SarabunPSK" pitchFamily="34" charset="-34"/>
              <a:cs typeface="TH SarabunPSK" pitchFamily="34" charset="-34"/>
            </a:rPr>
            <a:t>การส่งต่อเพื่อการรักษาต่อเนื่อง</a:t>
          </a:r>
        </a:p>
      </dsp:txBody>
      <dsp:txXfrm>
        <a:off x="3100360" y="3294074"/>
        <a:ext cx="2028878" cy="975021"/>
      </dsp:txXfrm>
    </dsp:sp>
    <dsp:sp modelId="{99AC5E1E-9440-4F07-958C-86BBFCDD1105}">
      <dsp:nvSpPr>
        <dsp:cNvPr id="0" name=""/>
        <dsp:cNvSpPr/>
      </dsp:nvSpPr>
      <dsp:spPr>
        <a:xfrm>
          <a:off x="5617666" y="0"/>
          <a:ext cx="2611933" cy="45259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ดูแลหลังป่วย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5617666" y="0"/>
        <a:ext cx="2611933" cy="1357788"/>
      </dsp:txXfrm>
    </dsp:sp>
    <dsp:sp modelId="{9806B44B-4B5B-4C45-9C68-544CE7EDE586}">
      <dsp:nvSpPr>
        <dsp:cNvPr id="0" name=""/>
        <dsp:cNvSpPr/>
      </dsp:nvSpPr>
      <dsp:spPr>
        <a:xfrm>
          <a:off x="5877855" y="1358186"/>
          <a:ext cx="2089546" cy="115347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การดูแลใน รพ.</a:t>
          </a:r>
        </a:p>
      </dsp:txBody>
      <dsp:txXfrm>
        <a:off x="5911639" y="1391970"/>
        <a:ext cx="2021978" cy="1085911"/>
      </dsp:txXfrm>
    </dsp:sp>
    <dsp:sp modelId="{ED12BA7D-63F7-4447-9947-33A634A937A0}">
      <dsp:nvSpPr>
        <dsp:cNvPr id="0" name=""/>
        <dsp:cNvSpPr/>
      </dsp:nvSpPr>
      <dsp:spPr>
        <a:xfrm>
          <a:off x="5877855" y="2689124"/>
          <a:ext cx="2089546" cy="16101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kern="1200" dirty="0" smtClean="0">
              <a:latin typeface="TH SarabunPSK" pitchFamily="34" charset="-34"/>
              <a:cs typeface="TH SarabunPSK" pitchFamily="34" charset="-34"/>
            </a:rPr>
            <a:t>การดูแลต่อเนื่องในชุมชน</a:t>
          </a:r>
          <a:endParaRPr lang="th-TH" sz="4000" kern="1200" dirty="0">
            <a:latin typeface="TH SarabunPSK" pitchFamily="34" charset="-34"/>
            <a:cs typeface="TH SarabunPSK" pitchFamily="34" charset="-34"/>
          </a:endParaRPr>
        </a:p>
      </dsp:txBody>
      <dsp:txXfrm>
        <a:off x="5925014" y="2736283"/>
        <a:ext cx="1995228" cy="1515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C6B4A-DBDA-4C3D-8C77-07C9D90495E2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AF4D2-9C80-4778-A3E6-247AD917C6B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86699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881" y="4341683"/>
            <a:ext cx="5490244" cy="41164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9156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78876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574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0225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111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049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862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2313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155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5841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121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393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39525-7BBF-4020-A80A-93E0CEC7B838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DE32F-39C5-4FF1-BFC7-1B9FDB04B8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409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package" Target="../embeddings/________Microsoft_Excel1.xlsx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836712"/>
            <a:ext cx="7776864" cy="244827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th-TH" sz="4400" b="1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การประเมินความจำเป็นด้านสุขภาพ </a:t>
            </a:r>
            <a:r>
              <a:rPr lang="th-TH" sz="4400" dirty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4400" dirty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4400" b="1" dirty="0">
                <a:latin typeface="TH SarabunPSK" pitchFamily="34" charset="-34"/>
                <a:cs typeface="TH SarabunPSK" pitchFamily="34" charset="-34"/>
              </a:rPr>
              <a:t>(Health Needs Assessment) </a:t>
            </a:r>
            <a:r>
              <a:rPr lang="th-TH" sz="44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44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endParaRPr lang="en-US" sz="4400" b="1" dirty="0">
              <a:solidFill>
                <a:srgbClr val="FF33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24211" y="3573016"/>
            <a:ext cx="856827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ngsana New" pitchFamily="18" charset="-34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ngsana New" pitchFamily="18" charset="-34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ngsana New" pitchFamily="18" charset="-34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ngsana New" pitchFamily="18" charset="-34"/>
              </a:defRPr>
            </a:lvl9pPr>
          </a:lstStyle>
          <a:p>
            <a:endParaRPr lang="th-TH" sz="44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สปสช</a:t>
            </a:r>
            <a:r>
              <a:rPr lang="th-TH" sz="40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.เขต </a:t>
            </a:r>
            <a:r>
              <a:rPr lang="en-US" sz="40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sz="40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อุดรธานี  </a:t>
            </a:r>
            <a:endParaRPr lang="en-US" sz="4800" dirty="0">
              <a:solidFill>
                <a:srgbClr val="FF33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626745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587727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โดย...น.ส.ยูริสา แสน</a:t>
            </a:r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หูม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80334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05"/>
            <a:ext cx="8229600" cy="1096963"/>
          </a:xfrm>
        </p:spPr>
        <p:txBody>
          <a:bodyPr/>
          <a:lstStyle/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ระยะเวลาการดำเนินโครงการ</a:t>
            </a:r>
            <a:endParaRPr lang="en-US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1456" y="1556792"/>
            <a:ext cx="5688632" cy="864096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>
              <a:buNone/>
            </a:pP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     ตุลาคม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2561-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กันยายน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2564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90673" y="3573016"/>
            <a:ext cx="8229600" cy="1096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kern="0" dirty="0" smtClean="0">
                <a:solidFill>
                  <a:srgbClr val="0033CC"/>
                </a:solidFill>
                <a:latin typeface="TH SarabunPSK" pitchFamily="34" charset="-34"/>
                <a:ea typeface="+mj-ea"/>
                <a:cs typeface="TH SarabunPSK" pitchFamily="34" charset="-34"/>
              </a:rPr>
              <a:t>      พื้นที่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ดำเนินงาน 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: 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7 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จังหวัดอีสานตอนบน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6921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h-TH" sz="5400" b="1" u="sng" dirty="0" smtClean="0">
                <a:latin typeface="TH SarabunPSK" pitchFamily="34" charset="-34"/>
                <a:cs typeface="TH SarabunPSK" pitchFamily="34" charset="-34"/>
              </a:rPr>
              <a:t>กรอบแนวคิดในการดำเนินการ</a:t>
            </a:r>
            <a:endParaRPr lang="th-TH" sz="5400" b="1" u="sng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8167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ลูกศรขวา 2"/>
          <p:cNvSpPr/>
          <p:nvPr/>
        </p:nvSpPr>
        <p:spPr>
          <a:xfrm>
            <a:off x="2915816" y="3645024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ลูกศรขวา 4"/>
          <p:cNvSpPr/>
          <p:nvPr/>
        </p:nvSpPr>
        <p:spPr>
          <a:xfrm>
            <a:off x="5724128" y="3509392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7" name="Straight Connector 6"/>
          <p:cNvCxnSpPr/>
          <p:nvPr/>
        </p:nvCxnSpPr>
        <p:spPr>
          <a:xfrm>
            <a:off x="395536" y="1484784"/>
            <a:ext cx="28083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5536" y="6309320"/>
            <a:ext cx="28083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5536" y="1484784"/>
            <a:ext cx="0" cy="48245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97602" y="1484784"/>
            <a:ext cx="0" cy="48245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4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วิธีดำเนินการ	</a:t>
            </a:r>
            <a:endParaRPr lang="en-US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5112568"/>
          </a:xfrm>
          <a:noFill/>
          <a:ln>
            <a:solidFill>
              <a:srgbClr val="0066CC"/>
            </a:solidFill>
          </a:ln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1. 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สนับสนุนด้านนโยบายและงบประมาณระดับเขต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ผลักดันเป็นนโยบายสำคัญของเขต และจังหวัด </a:t>
            </a:r>
            <a:endParaRPr lang="en-US" sz="2800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บูรณาการงบประมาณจากภาคส่วนต่างๆ ที่เกี่ยวข้องเพื่อสนับสนุนการดำเนินงาน</a:t>
            </a:r>
          </a:p>
          <a:p>
            <a:pPr marL="0" lvl="0" indent="0">
              <a:buNone/>
            </a:pP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สนับสนุนโครงการปรับเปลี่ยนพฤติกรรม  </a:t>
            </a: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ผ่านกลไกคณะทำงาน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PP </a:t>
            </a:r>
            <a:endParaRPr lang="th-TH" sz="2800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กองทุนฯท้องถิ่นหรือพื้นที่ </a:t>
            </a: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กลไกภาคประชาชน</a:t>
            </a:r>
          </a:p>
          <a:p>
            <a:pPr marL="0" lvl="0" indent="0">
              <a:buNone/>
            </a:pP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สนับสนุนการพัฒนาการเข้าถึงบริการ การส่งต่อ และการดูแลต่อเนื่อง</a:t>
            </a:r>
          </a:p>
          <a:p>
            <a:pPr lvl="0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ผ่านเครือข่าย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Service Plan</a:t>
            </a:r>
          </a:p>
          <a:p>
            <a:pPr marL="0" lvl="0" indent="0">
              <a:buNone/>
            </a:pP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ติดตามประเมินผลทุก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6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เดือน</a:t>
            </a:r>
          </a:p>
        </p:txBody>
      </p:sp>
    </p:spTree>
    <p:extLst>
      <p:ext uri="{BB962C8B-B14F-4D97-AF65-F5344CB8AC3E}">
        <p14:creationId xmlns:p14="http://schemas.microsoft.com/office/powerpoint/2010/main" val="2098064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813"/>
            <a:ext cx="8229600" cy="1096963"/>
          </a:xfrm>
        </p:spPr>
        <p:txBody>
          <a:bodyPr/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แหล่งงบประมาณ</a:t>
            </a:r>
            <a:endParaRPr lang="en-US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99"/>
            <a:ext cx="8507288" cy="3816425"/>
          </a:xfrm>
          <a:solidFill>
            <a:schemeClr val="bg1"/>
          </a:solidFill>
          <a:ln>
            <a:solidFill>
              <a:srgbClr val="0066CC"/>
            </a:solidFill>
          </a:ln>
        </p:spPr>
        <p:txBody>
          <a:bodyPr/>
          <a:lstStyle/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งบบริหารจัดการของสำนักงานหลักประกันสุขภาพแห่งชาติ (ติดตามประเมินผล)</a:t>
            </a:r>
            <a:endParaRPr lang="en-US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งบผู้ป่วยใน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(IP E-Claim)</a:t>
            </a:r>
            <a:endParaRPr lang="th-TH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งบจ่ายตามเกณฑ์คุณภาพและผลงานบริการปฐมภูมิ (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QOF)</a:t>
            </a:r>
            <a:endParaRPr lang="th-TH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งบส่งเสริมป้องกันโรค (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P&amp;P)</a:t>
            </a:r>
            <a:endParaRPr lang="th-TH" dirty="0" smtClean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งบกองทุนหลักประกันสุขภาพระดับท้องถิ่นหรือพื้นที่ </a:t>
            </a:r>
            <a:endParaRPr lang="en-US" dirty="0" smtClean="0"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567718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th-TH" sz="4800" b="1" dirty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ผู้รับผิดชอบ</a:t>
            </a:r>
            <a:r>
              <a:rPr lang="th-TH" sz="4800" b="1" dirty="0" smtClean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โครงการ</a:t>
            </a:r>
            <a:endParaRPr lang="en-US" sz="48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259228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สำนักงาน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เขตบริการสุขภาพที่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8</a:t>
            </a:r>
          </a:p>
          <a:p>
            <a:pPr marL="514350" lvl="0" indent="-514350">
              <a:buFont typeface="+mj-lt"/>
              <a:buAutoNum type="arabicPeriod"/>
            </a:pPr>
            <a:r>
              <a:rPr lang="th-TH" dirty="0">
                <a:latin typeface="TH SarabunPSK" pitchFamily="34" charset="-34"/>
                <a:cs typeface="TH SarabunPSK" pitchFamily="34" charset="-34"/>
              </a:rPr>
              <a:t>สำนักงานหลักประกันสุขภาพแห่งชาติ เขต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อุดรธานี</a:t>
            </a:r>
            <a:endParaRPr lang="en-US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ศูนย์</a:t>
            </a:r>
            <a:r>
              <a:rPr lang="th-TH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วิชาการต่างๆ ได้แก่ ศูนย์อนามัยที่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, </a:t>
            </a:r>
            <a:r>
              <a:rPr lang="th-TH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สำนักงานป้องกันควบคุมโรคที่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en-US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สำนักงานสาธารณสุข</a:t>
            </a:r>
            <a:r>
              <a:rPr lang="th-TH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จังหวัด  </a:t>
            </a:r>
            <a:r>
              <a:rPr lang="en-US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7  </a:t>
            </a:r>
            <a:r>
              <a:rPr lang="th-TH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จังหวัด</a:t>
            </a:r>
            <a:endParaRPr lang="en-US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23773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4800" b="1" dirty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ประโยชน์ที่คาดว่าจะ</a:t>
            </a:r>
            <a:r>
              <a:rPr lang="th-TH" sz="4800" b="1" dirty="0" smtClean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ได้รับ</a:t>
            </a:r>
            <a:endParaRPr lang="en-US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147248" cy="4306093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อัตราป่วยตายของผู้ป่วยโรค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ลดลง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ความชุกของปัจจัยเสี่ยงลดลง และความชุกของปัจจัยป้องกันโรค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เพิ่มขึ้น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ลดค่าใช้จ่ายในการรักษาผู้ป่วย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ที่รับไว้รักษาในโรงพยาบาล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ผู้ป่วยโรค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สามารถเข้าถึงบริการที่มีมาตรฐานและรวดเร็ว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หน่วยบริการมีศักยภาพในการให้บริการโรคหัวใจเพิ่มขึ้น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ระบบส่งต่อผู้ป่วยโรค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มีมาตรฐานมากขึ้น</a:t>
            </a:r>
            <a:endParaRPr lang="en-US" b="1" dirty="0" smtClean="0">
              <a:latin typeface="TH SarabunPSK" pitchFamily="34" charset="-34"/>
              <a:cs typeface="TH SarabunPSK" pitchFamily="34" charset="-34"/>
            </a:endParaRPr>
          </a:p>
          <a:p>
            <a:pPr marL="0" lvl="0" indent="0">
              <a:buNone/>
            </a:pPr>
            <a:endParaRPr lang="en-US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16032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b="1" dirty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การ</a:t>
            </a:r>
            <a:r>
              <a:rPr lang="th-TH" sz="5400" b="1" dirty="0" smtClean="0">
                <a:solidFill>
                  <a:schemeClr val="tx1"/>
                </a:solidFill>
                <a:latin typeface="TH SarabunPSK" pitchFamily="34" charset="-34"/>
                <a:ea typeface="+mn-ea"/>
                <a:cs typeface="TH SarabunPSK" pitchFamily="34" charset="-34"/>
              </a:rPr>
              <a:t>ประเมินผล</a:t>
            </a:r>
            <a:endParaRPr lang="en-US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4681" y="1628800"/>
            <a:ext cx="8280920" cy="309914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การประเมินผลเมื่อสิ้นสุดโครงการ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อัตราป่วยตายของผู้ป่วยโรค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STEMI</a:t>
            </a: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 ของประชาชนในพื้นที่ เขต </a:t>
            </a:r>
            <a:r>
              <a:rPr lang="en-US" sz="3200" b="1" dirty="0">
                <a:latin typeface="TH SarabunPSK" pitchFamily="34" charset="-34"/>
                <a:ea typeface="Calibri" pitchFamily="34" charset="0"/>
                <a:cs typeface="TH SarabunPSK" pitchFamily="34" charset="-34"/>
              </a:rPr>
              <a:t>8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 </a:t>
            </a:r>
            <a:r>
              <a:rPr lang="th-TH" sz="3200" b="1" dirty="0" smtClean="0">
                <a:latin typeface="TH SarabunPSK" pitchFamily="34" charset="-34"/>
                <a:ea typeface="Calibri" pitchFamily="34" charset="0"/>
                <a:cs typeface="TH SarabunPSK" pitchFamily="34" charset="-34"/>
              </a:rPr>
              <a:t>อุดรธานี</a:t>
            </a:r>
            <a:endParaRPr kumimoji="0" lang="th-TH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SarabunPSK" pitchFamily="34" charset="-34"/>
              <a:ea typeface="Calibri" pitchFamily="34" charset="0"/>
              <a:cs typeface="TH SarabunPSK" pitchFamily="34" charset="-34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Calibri" pitchFamily="34" charset="0"/>
                <a:cs typeface="TH SarabunPSK" pitchFamily="34" charset="-34"/>
              </a:rPr>
              <a:t>ความชุกของปัจจัยที่มีผลกระทบต่อการเกิดโรค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ค่าใช้จ่ายในการรักษาผู้ป่วย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STEMI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ที่รับไว้รักษาในโรงพยาบาล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36882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ข้อจำกัดของการศึกษา</a:t>
            </a:r>
            <a:endParaRPr lang="en-US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427163"/>
            <a:ext cx="8229600" cy="46990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 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Prevalence 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ของปัจจัยในเขต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จึงใช้ข้อมูลระดับประเทศมาอ้างอิง ซึ่งอาจทำให้ไม่ตรงตามความเป็นจริงนัก</a:t>
            </a:r>
            <a:endParaRPr lang="th-TH" b="1" dirty="0">
              <a:solidFill>
                <a:srgbClr val="0033CC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จากการทบทวนวรรณกรรม จะพบว่าการศึกษาวิจัยส่วนใหญ่เป็นแบบ 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Case Control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ใช้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ค่า 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OR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จะ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ทำให้เมื่อคำนวณหา </a:t>
            </a:r>
            <a:r>
              <a:rPr lang="en-US" b="1" dirty="0" err="1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AFe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 </a:t>
            </a:r>
            <a:r>
              <a:rPr lang="en-US" b="1" dirty="0" err="1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AFp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จะได้ค่าที่ 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Over 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Estimate</a:t>
            </a:r>
          </a:p>
          <a:p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ยังไม่ได้ทบทวนปัจจัย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ที่เป็น 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secondary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 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Tertiary 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คือ การป้องกันภาวะหัวใจขาดเลือด เช่น ใช้ยาตัวไหนที่ป้องกันได้มีประสิทธิภาพ หรือใช้หัตถการอะไรได้ผล แล้วลด 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cost 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เท่าไร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en-US" b="1" dirty="0">
              <a:solidFill>
                <a:srgbClr val="0033CC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การศึกษาครั้งนี้ยังไม่ได้รับฟัง</a:t>
            </a:r>
            <a:r>
              <a:rPr lang="th-TH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ความเห็นของ</a:t>
            </a:r>
            <a:r>
              <a:rPr lang="en-US" b="1" dirty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Stake holder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ในการเลือกปัจจัยที่จะนำมาแก้ไขปัญหา</a:t>
            </a:r>
          </a:p>
          <a:p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ขอบเขตการศึกษาเฉพาะผู้ป่วยสิทธิ  </a:t>
            </a:r>
            <a:r>
              <a:rPr lang="en-US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UC </a:t>
            </a:r>
            <a:r>
              <a:rPr lang="th-TH" b="1" dirty="0" smtClean="0">
                <a:solidFill>
                  <a:srgbClr val="0033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เท่านั้น</a:t>
            </a:r>
            <a:endParaRPr lang="th-TH" b="1" dirty="0">
              <a:solidFill>
                <a:srgbClr val="0033CC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b="1" dirty="0">
              <a:solidFill>
                <a:srgbClr val="0033CC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00421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76E43-8853-4C5D-94A2-364DDF824A0C}" type="slidenum">
              <a:rPr lang="en-US" smtClean="0"/>
              <a:pPr>
                <a:defRPr/>
              </a:pPr>
              <a:t>18</a:t>
            </a:fld>
            <a:endParaRPr lang="th-TH"/>
          </a:p>
        </p:txBody>
      </p:sp>
      <p:sp>
        <p:nvSpPr>
          <p:cNvPr id="8" name="ตัวยึดวันที่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th-TH" smtClean="0"/>
              <a:t>26/04/55</a:t>
            </a:r>
            <a:endParaRPr lang="th-TH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63688" y="1556792"/>
            <a:ext cx="5256584" cy="2304256"/>
          </a:xfrm>
          <a:prstGeom prst="rect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Q&amp;A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600" b="1" kern="0" dirty="0"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en-US" sz="6600" b="1" kern="0" dirty="0" smtClean="0">
                <a:latin typeface="TH SarabunPSK" pitchFamily="34" charset="-34"/>
                <a:ea typeface="+mj-ea"/>
                <a:cs typeface="TH SarabunPSK" pitchFamily="34" charset="-34"/>
              </a:rPr>
              <a:t>  </a:t>
            </a:r>
            <a:r>
              <a:rPr kumimoji="0" lang="th-TH" sz="6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ขอบคุณค่ะ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4106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933" y="228601"/>
            <a:ext cx="6692477" cy="680119"/>
          </a:xfrm>
          <a:solidFill>
            <a:srgbClr val="FFCCFF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altLang="th-TH" dirty="0" smtClean="0">
                <a:solidFill>
                  <a:schemeClr val="tx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altLang="th-TH" dirty="0" smtClean="0">
                <a:solidFill>
                  <a:schemeClr val="tx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/>
            </a:r>
            <a:br>
              <a:rPr lang="th-TH" altLang="th-TH" dirty="0" smtClean="0">
                <a:solidFill>
                  <a:schemeClr val="tx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</a:br>
            <a:r>
              <a:rPr lang="th-TH" altLang="th-TH" b="1" dirty="0" smtClean="0">
                <a:solidFill>
                  <a:schemeClr val="tx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การ</a:t>
            </a:r>
            <a:r>
              <a:rPr lang="th-TH" altLang="th-TH" b="1" dirty="0">
                <a:solidFill>
                  <a:schemeClr val="tx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จัดลำดับความสำคัญของปัญหา</a:t>
            </a:r>
            <a:r>
              <a:rPr lang="th-TH" altLang="th-TH" sz="72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th-TH" altLang="th-TH" sz="72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th-TH" dirty="0"/>
          </a:p>
        </p:txBody>
      </p:sp>
      <p:pic>
        <p:nvPicPr>
          <p:cNvPr id="5" name="Picture 7" descr="nhso49-e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270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124744"/>
            <a:ext cx="9144000" cy="5040560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170692"/>
              </p:ext>
            </p:extLst>
          </p:nvPr>
        </p:nvGraphicFramePr>
        <p:xfrm>
          <a:off x="8028384" y="62068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แผ่นงาน" showAsIcon="1" r:id="rId5" imgW="914400" imgH="771480" progId="Excel.Sheet.12">
                  <p:embed/>
                </p:oleObj>
              </mc:Choice>
              <mc:Fallback>
                <p:oleObj name="แผ่นงาน" showAsIcon="1" r:id="rId5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28384" y="62068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81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86273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หลักการและเหตุผล</a:t>
            </a:r>
            <a:endParaRPr lang="en-US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820472" cy="5517232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thaiDist">
              <a:buFont typeface="Wingdings" pitchFamily="2" charset="2"/>
              <a:buChar char="§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จากการทบทวนวรรณกรรมพบว่าอุบัติการณ์ของโรคหัวใจและหลอดเลือดได้เพิ่มสูงขึ้นอย่างชัดเจนโดยเฉพาะในกลุ่มประเทศที่กำลังพัฒนา โดยพบว่าแนวโน้มการเสียชีวิตจากโรคหัวใจและหลอดเลือดในปี พ.ศ.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2563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จะเพิ่มเป็นร้อยละ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34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และกลายเป็นสาเหตุการตายอันดับหนึ่งของประชาคมโลก</a:t>
            </a:r>
            <a:endParaRPr lang="en-US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algn="thaiDist">
              <a:buFont typeface="Wingdings" pitchFamily="2" charset="2"/>
              <a:buChar char="§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จากข้อมูลการเบิกชดเชยของผู้ป่วยในปีงบประมาณ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2558-2560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พบว่า สปสช.เขต 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อุดรธานี ต้องเสียค่าใช้จ่ายในการรักษาผู้ป่วย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STEMI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ที่รับไว้รักษาในโรงพยาบาลถึง 2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33,274,111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74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บาท (ไม่รวมค่ายาละลายลิ่มเลือด) ซึ่งนับว่าเป็นค่าใช้จ่ายที่สูงมาก</a:t>
            </a:r>
            <a:endParaRPr lang="en-US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lvl="0" algn="thaiDist">
              <a:buFont typeface="Wingdings" pitchFamily="2" charset="2"/>
              <a:buChar char="§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จากการประเมินความจำเป็นด้านสุขภาพ (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Health Needs Assessment : HNA)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ของประชาชนในพื้นที่สปสช.เขต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อุดรธานี และจัดลำดับความสำคัญด้วยวิธี 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Criteria Weighting 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Method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พบว่า โรคที่เป็นปัญหาสำคัญเป็นลำดับแรก คือ กล้ามเนื้อหัวใจขาดเลือดเฉียบพลัน (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STEMI)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 โดยพบว่าเป็นโรคที่มีอัตราป่วยตายสูงเป็นลำดับ 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3 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เฉลี่ยร้อยละ 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8.88 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อุบัติการณ์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(Incidence)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 ร้อยละ 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0.05 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ความชุก</a:t>
            </a:r>
            <a:r>
              <a:rPr lang="en-US" sz="2800" b="1" dirty="0">
                <a:latin typeface="TH SarabunPSK" pitchFamily="34" charset="-34"/>
                <a:cs typeface="TH SarabunPSK" pitchFamily="34" charset="-34"/>
              </a:rPr>
              <a:t> (Prevalence) 53.64 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ต่อแสน</a:t>
            </a:r>
            <a:r>
              <a:rPr lang="th-TH" sz="2800" b="1" dirty="0" err="1">
                <a:latin typeface="TH SarabunPSK" pitchFamily="34" charset="-34"/>
                <a:cs typeface="TH SarabunPSK" pitchFamily="34" charset="-34"/>
              </a:rPr>
              <a:t>ปชก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.จึงเลือกโรคนี้มาพิจารณาปัจจัยสาเหตุและทางเลือกในการแก้ปัญหา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89570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43800" cy="876153"/>
          </a:xfrm>
        </p:spPr>
        <p:txBody>
          <a:bodyPr>
            <a:normAutofit fontScale="90000"/>
          </a:bodyPr>
          <a:lstStyle/>
          <a:p>
            <a:r>
              <a:rPr lang="th-TH" sz="5400" b="1" u="sng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สรุปปัญหาสุขภาพสำคัญในพื้นที่</a:t>
            </a:r>
            <a:endParaRPr lang="th-TH" sz="5400" b="1" u="sng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2224"/>
            <a:ext cx="7543800" cy="5045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u="sng" dirty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4400" b="1" u="sng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4400" b="1" u="sng" dirty="0" smtClean="0">
                <a:latin typeface="TH SarabunPSK" pitchFamily="34" charset="-34"/>
                <a:cs typeface="TH SarabunPSK" pitchFamily="34" charset="-34"/>
              </a:rPr>
              <a:t>อันดับ</a:t>
            </a:r>
          </a:p>
          <a:p>
            <a:pPr mar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1</a:t>
            </a:r>
            <a:r>
              <a:rPr lang="en-US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4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กล้ามเนื้อหัวใจ</a:t>
            </a:r>
            <a:r>
              <a:rPr lang="th-TH" sz="4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ขาดเลือดเฉียบพลัน </a:t>
            </a:r>
            <a:r>
              <a:rPr lang="en-US" sz="4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(STEMI)</a:t>
            </a:r>
          </a:p>
          <a:p>
            <a:pPr marL="0" indent="0">
              <a:buNone/>
            </a:pPr>
            <a:r>
              <a:rPr lang="en-US" sz="4400" b="1" dirty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en-US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เบาหวาน (อายุ </a:t>
            </a:r>
            <a:r>
              <a:rPr lang="en-US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15 </a:t>
            </a:r>
            <a:r>
              <a:rPr lang="th-TH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ปีขึ้นไป)</a:t>
            </a:r>
          </a:p>
          <a:p>
            <a:pPr marL="0" indent="0">
              <a:buNone/>
            </a:pPr>
            <a:r>
              <a:rPr lang="en-US" sz="4400" b="1" dirty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3</a:t>
            </a:r>
            <a:r>
              <a:rPr lang="en-US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ความดันโลหิตสูง 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4. STROKE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5. CRF</a:t>
            </a:r>
            <a:endParaRPr lang="en-US" sz="4000" dirty="0" smtClean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626745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54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626745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47664" y="3176"/>
            <a:ext cx="698477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ผลกระทบของปัจจัยต่อการเกิดโรคกล้ามเนื้อ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หัวใจขาดเลือดเฉียบพลัน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Acute Myocardial Infarction) 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89756" y="5301208"/>
            <a:ext cx="8964488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ที่มา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: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รายงานการสำรวจสุขภาพประชาชนไทยโดยการตรวจร่างกาย ครั้งที่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4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พ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ศ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. 2551-2552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,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ข้อมูลจากสำนักงานสถิติแห่งชาติ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,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รายงานการสำรวจพฤติกรรมการเล่นกีฬาหรืออกกำลังกายของประชากรและสุขภาพจิต พ.ศ.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2554,  Effect of potentially modifiable risk factors associated with myocardial infarction in 52 countries (the INTERHEART study)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052736"/>
            <a:ext cx="8256587" cy="409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8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th-TH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สรุปผลการศึกษา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847" y="980728"/>
            <a:ext cx="8435280" cy="3796858"/>
          </a:xfrm>
        </p:spPr>
        <p:txBody>
          <a:bodyPr>
            <a:noAutofit/>
          </a:bodyPr>
          <a:lstStyle/>
          <a:p>
            <a:pPr algn="thaiDist">
              <a:buNone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ภาวะที่เป็นปัจจัยเสี่ยงต่อโรคกล้ามเนื้อหัวใจขาดเลือดเฉียบพลัน (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Acute Myocardial Infarction) 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ได้แก่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988840"/>
            <a:ext cx="6390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ไขมันในเลือดสูง</a:t>
            </a:r>
            <a:endParaRPr lang="th-TH" sz="3200" b="1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อ้วนลงพุง</a:t>
            </a:r>
            <a:endParaRPr lang="th-TH" sz="3200" b="1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ความดันโลหิตสูง</a:t>
            </a:r>
            <a:endParaRPr lang="en-US" sz="3200" b="1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สูบบุหรี่</a:t>
            </a:r>
            <a:endParaRPr lang="th-TH" sz="3200" b="1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5. </a:t>
            </a:r>
            <a:r>
              <a:rPr lang="th-TH" sz="3200" b="1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เบาหวาน</a:t>
            </a:r>
            <a:endParaRPr lang="en-US" sz="3200" b="1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753197" y="4543385"/>
            <a:ext cx="7992888" cy="2088232"/>
          </a:xfrm>
          <a:prstGeom prst="rect">
            <a:avLst/>
          </a:prstGeom>
          <a:solidFill>
            <a:srgbClr val="FFFF99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itchFamily="34" charset="0"/>
              <a:buNone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	โครงการลดอัตราตายจากโรคกล้ามเนื้อหัวใจขาดเลือดเฉียบพลันชนิด</a:t>
            </a:r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เอส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ทียก (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STEMI)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ของประชาชนในพื้นที่ เขต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อุดรธานี ปีงบประมาณ 256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- 2564</a:t>
            </a:r>
            <a:endParaRPr lang="en-US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613207" y="3266112"/>
            <a:ext cx="792088" cy="8924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8" name="Straight Connector 7"/>
          <p:cNvCxnSpPr/>
          <p:nvPr/>
        </p:nvCxnSpPr>
        <p:spPr>
          <a:xfrm>
            <a:off x="2843808" y="2276872"/>
            <a:ext cx="93610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43808" y="4293096"/>
            <a:ext cx="93610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79912" y="2276872"/>
            <a:ext cx="0" cy="20162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3923928" y="2852936"/>
            <a:ext cx="825713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44" y="1986492"/>
            <a:ext cx="2232248" cy="2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5536" y="3068960"/>
            <a:ext cx="2304256" cy="2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99792" y="1988840"/>
            <a:ext cx="0" cy="1152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7544" y="1921380"/>
            <a:ext cx="0" cy="1152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3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096" y="452077"/>
            <a:ext cx="7543800" cy="876153"/>
          </a:xfrm>
        </p:spPr>
        <p:txBody>
          <a:bodyPr>
            <a:normAutofit fontScale="90000"/>
          </a:bodyPr>
          <a:lstStyle/>
          <a:p>
            <a:r>
              <a:rPr lang="th-TH" sz="5400" b="1" u="sng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สถานการณ์</a:t>
            </a:r>
            <a:endParaRPr lang="th-TH" sz="5400" b="1" u="sng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626745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268760"/>
            <a:ext cx="8136904" cy="1384995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อัตราการได้รับยาละลายลิ่มเลือด และ/หรือหัตถการ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Primary PCI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ในผู้ป่วยโรคกล้ามเนื้อหัวใจขาดเลือดเฉียบพลัน ชนิด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ST-elevation (STEMI)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สิทธิ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UC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อายุ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15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ปีขึ้นไป ของ รพ.ที่รับลงทะเบียน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b="1" dirty="0" err="1" smtClean="0">
                <a:latin typeface="TH SarabunPSK" pitchFamily="34" charset="-34"/>
                <a:cs typeface="TH SarabunPSK" pitchFamily="34" charset="-34"/>
              </a:rPr>
              <a:t>Hmain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9512" y="2780928"/>
            <a:ext cx="6768752" cy="379259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816917" y="4629309"/>
            <a:ext cx="1825114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4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096" y="452077"/>
            <a:ext cx="7543800" cy="876153"/>
          </a:xfrm>
        </p:spPr>
        <p:txBody>
          <a:bodyPr>
            <a:normAutofit fontScale="90000"/>
          </a:bodyPr>
          <a:lstStyle/>
          <a:p>
            <a:r>
              <a:rPr lang="th-TH" sz="5400" b="1" u="sng" dirty="0" smtClean="0">
                <a:solidFill>
                  <a:srgbClr val="0033CC"/>
                </a:solidFill>
                <a:latin typeface="TH SarabunPSK" pitchFamily="34" charset="-34"/>
                <a:cs typeface="TH SarabunPSK" pitchFamily="34" charset="-34"/>
              </a:rPr>
              <a:t>สถานการณ์</a:t>
            </a:r>
            <a:endParaRPr lang="th-TH" sz="5400" b="1" u="sng" dirty="0">
              <a:solidFill>
                <a:srgbClr val="0033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626745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268760"/>
            <a:ext cx="8136904" cy="954107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อัตราป่วยตาย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(Fatality Rate)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โรคกล้ามเนื้อหัวใจขาดเลือดเฉียบพลัน ชนิด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ST-elevation (STEMI)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สิทธิ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UC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อายุ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15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ปีขึ้นไป ของ รพ.ที่ให้บริการ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b="1" dirty="0" err="1" smtClean="0">
                <a:latin typeface="TH SarabunPSK" pitchFamily="34" charset="-34"/>
                <a:cs typeface="TH SarabunPSK" pitchFamily="34" charset="-34"/>
              </a:rPr>
              <a:t>Hcode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2564904"/>
            <a:ext cx="5976664" cy="388843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660232" y="4365104"/>
            <a:ext cx="1728192" cy="201622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660232" y="5877272"/>
            <a:ext cx="17281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60232" y="6165304"/>
            <a:ext cx="17281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87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797"/>
            <a:ext cx="8229600" cy="880939"/>
          </a:xfrm>
        </p:spPr>
        <p:txBody>
          <a:bodyPr>
            <a:normAutofit fontScale="90000"/>
          </a:bodyPr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วัตถุประสงค์</a:t>
            </a:r>
            <a:endParaRPr lang="en-US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445624" cy="201622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>
            <a:normAutofit fontScale="92500" lnSpcReduction="20000"/>
          </a:bodyPr>
          <a:lstStyle/>
          <a:p>
            <a:pPr marL="571500" indent="-514350" algn="thaiDist">
              <a:buFont typeface="+mj-lt"/>
              <a:buAutoNum type="arabicPeriod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เพื่อลดความชุกของปัจจัยเสี่ยง และเพิ่มความชุกของปัจจัยป้องกันโรคกล้ามเนื้อหัวใจตายชนิดเอสทียก (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STEMI)</a:t>
            </a:r>
          </a:p>
          <a:p>
            <a:pPr marL="571500" indent="-514350" algn="thaiDist">
              <a:buFont typeface="+mj-lt"/>
              <a:buAutoNum type="arabicPeriod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เพิ่มการเข้าถึงบริการ</a:t>
            </a:r>
            <a:endParaRPr lang="en-US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marL="571500" indent="-514350" algn="thaiDist">
              <a:buFont typeface="+mj-lt"/>
              <a:buAutoNum type="arabicPeriod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เพื่อลดอัตราป่วยตาย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 (Fatality rate)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จากโรคกล้ามเนื้อหัวใจขาดเลือดเฉียบพลันชนิดเอสทียก (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STEMI)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 marL="571500" indent="-514350" algn="thaiDist">
              <a:buNone/>
            </a:pPr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94676" y="3140968"/>
            <a:ext cx="8229600" cy="880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เป้าหมาย</a:t>
            </a:r>
            <a:endParaRPr lang="en-US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4021907"/>
            <a:ext cx="8428740" cy="2677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th-TH" b="1" dirty="0">
                <a:latin typeface="TH SarabunPSK" pitchFamily="34" charset="-34"/>
                <a:cs typeface="TH SarabunPSK" pitchFamily="34" charset="-34"/>
              </a:rPr>
              <a:t>ความชุกของปัจจัยเสี่ยงและปัจจัยป้องกัน ลด/เพิ่มร้อยละ </a:t>
            </a:r>
            <a:r>
              <a:rPr lang="en-US" b="1" dirty="0">
                <a:latin typeface="TH SarabunPSK" pitchFamily="34" charset="-34"/>
                <a:cs typeface="TH SarabunPSK" pitchFamily="34" charset="-34"/>
              </a:rPr>
              <a:t>50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ภายในระยะเวลา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3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ปี </a:t>
            </a:r>
            <a:endParaRPr lang="th-TH" b="1" dirty="0" smtClean="0">
              <a:latin typeface="TH SarabunPSK" pitchFamily="34" charset="-34"/>
              <a:cs typeface="TH SarabunPSK" pitchFamily="34" charset="-34"/>
            </a:endParaRPr>
          </a:p>
          <a:p>
            <a:pPr marL="742950" indent="-742950">
              <a:buFont typeface="+mj-lt"/>
              <a:buAutoNum type="arabicPeriod"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อัตราการได้รับยาละลายลิ่มเลือด และ/หรือ หัตถการ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Primary PCI  (90%)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  <a:p>
            <a:pPr marL="742950" indent="-742950">
              <a:buFont typeface="+mj-lt"/>
              <a:buAutoNum type="arabicPeriod"/>
            </a:pPr>
            <a:r>
              <a:rPr lang="th-TH" b="1" dirty="0">
                <a:latin typeface="TH SarabunPSK" pitchFamily="34" charset="-34"/>
                <a:cs typeface="TH SarabunPSK" pitchFamily="34" charset="-34"/>
              </a:rPr>
              <a:t>อัตรา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ป่วยตายโรค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กล้ามเนื้อ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หัวใจขาดเลือดเฉียบพลันชนิด</a:t>
            </a:r>
            <a:r>
              <a:rPr lang="th-TH" b="1" dirty="0" err="1">
                <a:latin typeface="TH SarabunPSK" pitchFamily="34" charset="-34"/>
                <a:cs typeface="TH SarabunPSK" pitchFamily="34" charset="-34"/>
              </a:rPr>
              <a:t>เอส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ทียก (</a:t>
            </a:r>
            <a:r>
              <a:rPr lang="en-US" b="1" dirty="0">
                <a:latin typeface="TH SarabunPSK" pitchFamily="34" charset="-34"/>
                <a:cs typeface="TH SarabunPSK" pitchFamily="34" charset="-34"/>
              </a:rPr>
              <a:t>STEMI)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ลดลงร้อยละ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40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ภายในระยะเวลา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3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ปี (จาก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ปี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 60=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ร้อยละ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8.8 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เหลือ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ร้อยละ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3.52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9696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</TotalTime>
  <Words>1035</Words>
  <Application>Microsoft Office PowerPoint</Application>
  <PresentationFormat>On-screen Show (4:3)</PresentationFormat>
  <Paragraphs>96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ชุดรูปแบบของ Office</vt:lpstr>
      <vt:lpstr>แผ่นงาน Microsoft Excel</vt:lpstr>
      <vt:lpstr>การประเมินความจำเป็นด้านสุขภาพ  (Health Needs Assessment)  </vt:lpstr>
      <vt:lpstr>  การจัดลำดับความสำคัญของปัญหา </vt:lpstr>
      <vt:lpstr>หลักการและเหตุผล</vt:lpstr>
      <vt:lpstr>สรุปปัญหาสุขภาพสำคัญในพื้นที่</vt:lpstr>
      <vt:lpstr>PowerPoint Presentation</vt:lpstr>
      <vt:lpstr>สรุปผลการศึกษา</vt:lpstr>
      <vt:lpstr>สถานการณ์</vt:lpstr>
      <vt:lpstr>สถานการณ์</vt:lpstr>
      <vt:lpstr>วัตถุประสงค์</vt:lpstr>
      <vt:lpstr>ระยะเวลาการดำเนินโครงการ</vt:lpstr>
      <vt:lpstr>กรอบแนวคิดในการดำเนินการ</vt:lpstr>
      <vt:lpstr>วิธีดำเนินการ </vt:lpstr>
      <vt:lpstr>แหล่งงบประมาณ</vt:lpstr>
      <vt:lpstr>ผู้รับผิดชอบโครงการ</vt:lpstr>
      <vt:lpstr>ประโยชน์ที่คาดว่าจะได้รับ</vt:lpstr>
      <vt:lpstr>การประเมินผล</vt:lpstr>
      <vt:lpstr>ข้อจำกัดของการศึกษา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โครงการประเมินความจำเป็นด้านสุขภาพ  (Health Needs Assessment)    การแก้ไขปัญหาพยาธิใบไม้ตับ/มะเร็งท่อน้ำดี เขตภาคอีสานตอนบน</dc:title>
  <dc:creator>Yurisa Seanhoom</dc:creator>
  <cp:lastModifiedBy>Yurisa Seanhoom</cp:lastModifiedBy>
  <cp:revision>150</cp:revision>
  <dcterms:created xsi:type="dcterms:W3CDTF">2015-12-09T01:35:41Z</dcterms:created>
  <dcterms:modified xsi:type="dcterms:W3CDTF">2018-03-28T04:35:36Z</dcterms:modified>
</cp:coreProperties>
</file>